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724E2FE-FD7D-49F5-ACE3-F16EC1786E32}">
  <a:tblStyle styleId="{B724E2FE-FD7D-49F5-ACE3-F16EC1786E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46" Type="http://schemas.openxmlformats.org/officeDocument/2006/relationships/slide" Target="slides/slide40.xml"/><Relationship Id="rId23" Type="http://schemas.openxmlformats.org/officeDocument/2006/relationships/slide" Target="slides/slide17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slide" Target="slides/slide42.xml"/><Relationship Id="rId25" Type="http://schemas.openxmlformats.org/officeDocument/2006/relationships/slide" Target="slides/slide19.xml"/><Relationship Id="rId47" Type="http://schemas.openxmlformats.org/officeDocument/2006/relationships/slide" Target="slides/slide41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cc234226f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cc234226f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cc234226f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cc234226f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cc234226f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cc234226f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cc234226f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cc234226f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cc326c63c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cc326c63c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cc326c63c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cc326c63c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cc326c63c5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cc326c63c5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cc326c63c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cc326c63c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cc326c63c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cc326c63c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cc326c63c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cc326c63c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cc234226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cc234226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cc326c63c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cc326c63c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cc326c63c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cc326c63c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cc326c63c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cc326c63c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cc326c63c5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cc326c63c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cc326c63c5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cc326c63c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cc326c63c5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cc326c63c5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cc326c63c5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cc326c63c5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cc326c63c5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cc326c63c5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cc326c63c5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cc326c63c5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cc326c63c5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cc326c63c5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cc234226f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cc234226f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cc326c63c5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cc326c63c5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cc326c63c5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cc326c63c5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cc326c63c5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cc326c63c5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cc326c63c5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cc326c63c5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cc326c63c5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cc326c63c5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cc326c63c5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cc326c63c5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cc326c63c5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cc326c63c5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cc326c63c5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cc326c63c5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cc326c63c5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cc326c63c5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cceb88b36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cceb88b36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cc234226f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cc234226f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f7a38c920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f7a38c920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f7a38c920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f7a38c920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f7a38c9204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f7a38c9204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cc234226f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cc234226f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cc234226f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cc234226f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cc234226f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cc234226f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cc234226f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cc234226f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c234226f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cc234226f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Relationship Id="rId6" Type="http://schemas.openxmlformats.org/officeDocument/2006/relationships/image" Target="../media/image10.png"/><Relationship Id="rId7" Type="http://schemas.openxmlformats.org/officeDocument/2006/relationships/image" Target="../media/image1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337788" y="932250"/>
            <a:ext cx="5567700" cy="251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080"/>
              <a:t>Introduction to </a:t>
            </a:r>
            <a:r>
              <a:rPr lang="en" sz="5080"/>
              <a:t>Apache Kafka and Kafka Streams</a:t>
            </a:r>
            <a:endParaRPr sz="5080"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514" y="1356088"/>
            <a:ext cx="1042149" cy="1691726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5708300" y="3449250"/>
            <a:ext cx="219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Sahil Parekh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1653" y="862400"/>
            <a:ext cx="5800675" cy="389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/>
          <p:nvPr/>
        </p:nvSpPr>
        <p:spPr>
          <a:xfrm>
            <a:off x="2860650" y="263900"/>
            <a:ext cx="342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Finding a Group Coordinator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50" y="1518799"/>
            <a:ext cx="4297726" cy="264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0125" y="1523824"/>
            <a:ext cx="4297725" cy="263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/>
        </p:nvSpPr>
        <p:spPr>
          <a:xfrm>
            <a:off x="1131825" y="608375"/>
            <a:ext cx="2551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Consumer joining a Consumer Group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29" name="Google Shape;129;p23"/>
          <p:cNvSpPr txBox="1"/>
          <p:nvPr/>
        </p:nvSpPr>
        <p:spPr>
          <a:xfrm>
            <a:off x="5561438" y="608375"/>
            <a:ext cx="2675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Partition assignment by Group Coordinator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2475"/>
            <a:ext cx="8839201" cy="365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/>
          <p:nvPr/>
        </p:nvSpPr>
        <p:spPr>
          <a:xfrm>
            <a:off x="2933550" y="323775"/>
            <a:ext cx="327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Consumer Group Rebalance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Consensus between brokers</a:t>
            </a:r>
            <a:endParaRPr b="1"/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two modes to </a:t>
            </a:r>
            <a:r>
              <a:rPr lang="en"/>
              <a:t>synchronize the metadata and configurations between the brokers of a Kafka cluster are: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Zookeeper mode : A separate fault-tolerant service deployed on special brokers called controllers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KRaft mode : Kafka nodes can act as controllers, brokers or both</a:t>
            </a:r>
            <a:endParaRPr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Each controller knows the address of every other controller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Metadata is kept in a separate topic with 1 partition and is replicated across brokers</a:t>
            </a: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311700" y="250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Kafka Transactions</a:t>
            </a:r>
            <a:endParaRPr b="1"/>
          </a:p>
        </p:txBody>
      </p:sp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311700" y="902700"/>
            <a:ext cx="8520600" cy="8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To ensure ACID properties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Taking an example below. All the steps here need to happen atomically.</a:t>
            </a:r>
            <a:endParaRPr sz="1600"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0400" y="1809050"/>
            <a:ext cx="3943188" cy="310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626250" y="836900"/>
            <a:ext cx="2657700" cy="9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ACID guarantees as provided by Kafka Transactions:</a:t>
            </a:r>
            <a:endParaRPr sz="1600"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3951" y="142750"/>
            <a:ext cx="4972051" cy="4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7363"/>
            <a:ext cx="8839201" cy="2848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Streams and Tables</a:t>
            </a:r>
            <a:endParaRPr b="1"/>
          </a:p>
        </p:txBody>
      </p:sp>
      <p:sp>
        <p:nvSpPr>
          <p:cNvPr id="165" name="Google Shape;16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Low-latency evaluation of operators over unbounded sequences of data.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In a distributed setting, the physical and logical order of data in a stream may become inconsistent. Existing models either neglect these inconsistencies or handle them by buffering data, therefore compromising processing latency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Dual Streaming Model presented: A result of an operator on a stream is presented as a stream of successive updates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Tables are the materialized view of the stream results</a:t>
            </a:r>
            <a:endParaRPr sz="1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type="title"/>
          </p:nvPr>
        </p:nvSpPr>
        <p:spPr>
          <a:xfrm>
            <a:off x="311700" y="23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Challenges related to stream processing semantics</a:t>
            </a:r>
            <a:endParaRPr b="1"/>
          </a:p>
        </p:txBody>
      </p:sp>
      <p:sp>
        <p:nvSpPr>
          <p:cNvPr id="171" name="Google Shape;171;p30"/>
          <p:cNvSpPr txBox="1"/>
          <p:nvPr>
            <p:ph idx="1" type="body"/>
          </p:nvPr>
        </p:nvSpPr>
        <p:spPr>
          <a:xfrm>
            <a:off x="311700" y="804950"/>
            <a:ext cx="8520600" cy="40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Data related: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Process out of order data. 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Physical order is the order in which events are </a:t>
            </a:r>
            <a:r>
              <a:rPr lang="en" sz="1600"/>
              <a:t>produced to a stream processing system. Logical order can be the timestamps of the events. Physical and logical orders can be inconsistent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Operator related: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Avoid implicit operator semantics to obtain deterministic results such as stateful operators need to be based on the logic order of data and not physical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Infinite nature of data streams implies a trade-off between processing cost, latency and result completeness. Need for modelling this trade-off explicitly to help reason about system behavior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System related: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Cannot rely on centralised algorithms to enable distributed evaluation of operators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Data buffering should be avoid as this would compromise processing latency</a:t>
            </a:r>
            <a:endParaRPr sz="1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title"/>
          </p:nvPr>
        </p:nvSpPr>
        <p:spPr>
          <a:xfrm>
            <a:off x="311700" y="213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Streams</a:t>
            </a:r>
            <a:endParaRPr b="1"/>
          </a:p>
        </p:txBody>
      </p:sp>
      <p:sp>
        <p:nvSpPr>
          <p:cNvPr id="177" name="Google Shape;177;p31"/>
          <p:cNvSpPr txBox="1"/>
          <p:nvPr>
            <p:ph idx="1" type="body"/>
          </p:nvPr>
        </p:nvSpPr>
        <p:spPr>
          <a:xfrm>
            <a:off x="311700" y="863550"/>
            <a:ext cx="8520600" cy="40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Data Streams are append-only sequence of immutable records. Each record comprises of an offset, timestamp and some payload. A </a:t>
            </a:r>
            <a:r>
              <a:rPr lang="en" sz="1600"/>
              <a:t>payload is based on a key-value model with an optional key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A record r is a tumple defined by (o, t, k, v) ∈ ℕ</a:t>
            </a:r>
            <a:r>
              <a:rPr baseline="-25000" lang="en" sz="1600"/>
              <a:t>0</a:t>
            </a:r>
            <a:r>
              <a:rPr lang="en" sz="1600"/>
              <a:t> x ℕ</a:t>
            </a:r>
            <a:r>
              <a:rPr baseline="-25000" lang="en" sz="1600"/>
              <a:t>0</a:t>
            </a:r>
            <a:r>
              <a:rPr lang="en" sz="1600"/>
              <a:t> x D</a:t>
            </a:r>
            <a:r>
              <a:rPr baseline="-25000" lang="en" sz="1600"/>
              <a:t>K</a:t>
            </a:r>
            <a:r>
              <a:rPr lang="en" sz="1600"/>
              <a:t> x D</a:t>
            </a:r>
            <a:r>
              <a:rPr baseline="-25000" lang="en" sz="1600"/>
              <a:t>V</a:t>
            </a:r>
            <a:r>
              <a:rPr lang="en" sz="1600"/>
              <a:t> where D</a:t>
            </a:r>
            <a:r>
              <a:rPr baseline="-25000" lang="en" sz="1600"/>
              <a:t>K</a:t>
            </a:r>
            <a:r>
              <a:rPr lang="en" sz="1600"/>
              <a:t> and D</a:t>
            </a:r>
            <a:r>
              <a:rPr baseline="-25000" lang="en" sz="1600"/>
              <a:t>V</a:t>
            </a:r>
            <a:r>
              <a:rPr lang="en" sz="1600"/>
              <a:t> are the domains of keys and values, o is the offset, t is the timestamp and k, v is the payload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A data stream is denoted by S = (r</a:t>
            </a:r>
            <a:r>
              <a:rPr baseline="-25000" lang="en" sz="1600"/>
              <a:t>0</a:t>
            </a:r>
            <a:r>
              <a:rPr lang="en" sz="1600"/>
              <a:t>, r</a:t>
            </a:r>
            <a:r>
              <a:rPr baseline="-25000" lang="en" sz="1600"/>
              <a:t>1</a:t>
            </a:r>
            <a:r>
              <a:rPr lang="en" sz="1600"/>
              <a:t>, r</a:t>
            </a:r>
            <a:r>
              <a:rPr baseline="-25000" lang="en" sz="1600"/>
              <a:t>2</a:t>
            </a:r>
            <a:r>
              <a:rPr lang="en" sz="1600"/>
              <a:t>, …..) with r</a:t>
            </a:r>
            <a:r>
              <a:rPr baseline="-25000" lang="en" sz="1600"/>
              <a:t>i</a:t>
            </a:r>
            <a:r>
              <a:rPr lang="en" sz="1600"/>
              <a:t> being a record with r</a:t>
            </a:r>
            <a:r>
              <a:rPr baseline="-25000" lang="en" sz="1600"/>
              <a:t>i</a:t>
            </a:r>
            <a:r>
              <a:rPr lang="en" sz="1600"/>
              <a:t>.o = i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All records in the stream must have the same schema 𝕊 = D</a:t>
            </a:r>
            <a:r>
              <a:rPr baseline="-25000" lang="en" sz="1600"/>
              <a:t>K</a:t>
            </a:r>
            <a:r>
              <a:rPr lang="en" sz="1600"/>
              <a:t> x D</a:t>
            </a:r>
            <a:r>
              <a:rPr baseline="-25000" lang="en" sz="1600"/>
              <a:t>V</a:t>
            </a:r>
            <a:r>
              <a:rPr lang="en" sz="1600"/>
              <a:t> also referred to as the schema of the stream. A data stream S with schema 𝕊 is denoted by S[𝕊]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S is initially an empty stream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Let S = (r</a:t>
            </a:r>
            <a:r>
              <a:rPr baseline="-25000" lang="en" sz="1600"/>
              <a:t>0</a:t>
            </a:r>
            <a:r>
              <a:rPr lang="en" sz="1600"/>
              <a:t>, ….., r</a:t>
            </a:r>
            <a:r>
              <a:rPr baseline="-25000" lang="en" sz="1600"/>
              <a:t>n</a:t>
            </a:r>
            <a:r>
              <a:rPr lang="en" sz="1600"/>
              <a:t>). Given a new tuple r = (t, k, v) a new record is appended to S to give us S’ = (r</a:t>
            </a:r>
            <a:r>
              <a:rPr baseline="-25000" lang="en" sz="1600"/>
              <a:t>0</a:t>
            </a:r>
            <a:r>
              <a:rPr lang="en" sz="1600"/>
              <a:t>, ….., r</a:t>
            </a:r>
            <a:r>
              <a:rPr baseline="-25000" lang="en" sz="1600"/>
              <a:t>n</a:t>
            </a:r>
            <a:r>
              <a:rPr lang="en" sz="1600"/>
              <a:t>, r</a:t>
            </a:r>
            <a:r>
              <a:rPr baseline="-25000" lang="en" sz="1600"/>
              <a:t>n+1</a:t>
            </a:r>
            <a:r>
              <a:rPr lang="en" sz="1600"/>
              <a:t>) where r</a:t>
            </a:r>
            <a:r>
              <a:rPr baseline="-25000" lang="en" sz="1600"/>
              <a:t>n+1</a:t>
            </a:r>
            <a:r>
              <a:rPr lang="en" sz="1600"/>
              <a:t> = (n+1, t, k, v)</a:t>
            </a:r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130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Background and Information</a:t>
            </a:r>
            <a:endParaRPr b="1"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703175"/>
            <a:ext cx="8520600" cy="18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Apache Kafka is a distributed event store and stream-processing platform. It aims to provide a unified, high-throughput, low-latency platform for handling real-time data feeds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It was developed by LinkedIn in 2011 for collecting and delivering high volumes of log data with low latency.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Core capabilities of Kafka: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0" l="0" r="0" t="20760"/>
          <a:stretch/>
        </p:blipFill>
        <p:spPr>
          <a:xfrm>
            <a:off x="882465" y="2538875"/>
            <a:ext cx="7379072" cy="234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>
            <p:ph idx="1" type="body"/>
          </p:nvPr>
        </p:nvSpPr>
        <p:spPr>
          <a:xfrm>
            <a:off x="311700" y="2377475"/>
            <a:ext cx="8520600" cy="2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Physical order is a strict total order given by the offsets. Offsets are unique and </a:t>
            </a:r>
            <a:r>
              <a:rPr lang="en" sz="1600"/>
              <a:t>monotonically</a:t>
            </a:r>
            <a:r>
              <a:rPr lang="en" sz="1600"/>
              <a:t> increasing </a:t>
            </a:r>
            <a:r>
              <a:rPr lang="en" sz="1600"/>
              <a:t>set of </a:t>
            </a:r>
            <a:r>
              <a:rPr lang="en" sz="1600"/>
              <a:t>natural numbers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Logical order is an ordering induced by the timestamp. Timestamps do not need to be unique and thus offsets are used as a tie breaker to derive a logical order that is </a:t>
            </a:r>
            <a:r>
              <a:rPr lang="en" sz="1600"/>
              <a:t>strict and </a:t>
            </a:r>
            <a:r>
              <a:rPr lang="en" sz="1600"/>
              <a:t>total over all records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Logical Record Order: Let r and r’ be records of a data stream S. Record r is before r’, as denoted by r &lt; r’ iff </a:t>
            </a:r>
            <a:r>
              <a:rPr lang="en" sz="1600"/>
              <a:t>r</a:t>
            </a:r>
            <a:r>
              <a:rPr lang="en" sz="1600"/>
              <a:t>.t &lt; r’.t ∨ (r.t = r’.t ∧ r.o &lt; r’.o)</a:t>
            </a:r>
            <a:endParaRPr sz="1600"/>
          </a:p>
        </p:txBody>
      </p:sp>
      <p:pic>
        <p:nvPicPr>
          <p:cNvPr id="183" name="Google Shape;1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7675" y="355925"/>
            <a:ext cx="4868632" cy="185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Duality of Streams and Tables</a:t>
            </a:r>
            <a:endParaRPr b="1"/>
          </a:p>
        </p:txBody>
      </p:sp>
      <p:sp>
        <p:nvSpPr>
          <p:cNvPr id="189" name="Google Shape;18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‘Maximum lateness’ for evaluating operators on out-of-order records is defined as the difference between the timestamp of an out-of-order record r and the largest </a:t>
            </a:r>
            <a:r>
              <a:rPr lang="en" sz="1600"/>
              <a:t>timestamp of all the records with a smaller offset than r’s offset. Thus latency is dominated by the characteristic of a stream rather than the semantics and implementation of operators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Proposed model is one where the operator result is updated continuously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The result of an operator can be viewed as 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Statically, by materializing the processed stream up to a particular offset, OR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stream of successive updates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Processing a stream of result updates or continuously query the materialized result achieve the same result</a:t>
            </a:r>
            <a:endParaRPr sz="1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>
            <p:ph idx="1" type="body"/>
          </p:nvPr>
        </p:nvSpPr>
        <p:spPr>
          <a:xfrm>
            <a:off x="311700" y="1685850"/>
            <a:ext cx="85206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Static view on the current result by an operator is given by a table. Dynamic view on the result of an operator is a table changelog stream. A table is a collection of table versions</a:t>
            </a:r>
            <a:endParaRPr sz="1600"/>
          </a:p>
        </p:txBody>
      </p:sp>
      <p:pic>
        <p:nvPicPr>
          <p:cNvPr id="195" name="Google Shape;1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3575" y="455500"/>
            <a:ext cx="3076851" cy="116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647951"/>
            <a:ext cx="3918050" cy="17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4"/>
          <p:cNvSpPr txBox="1"/>
          <p:nvPr/>
        </p:nvSpPr>
        <p:spPr>
          <a:xfrm>
            <a:off x="4394100" y="2461575"/>
            <a:ext cx="4438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To reason about the state of a table. We assign a generation number to it. For each input record, the generation of the table is increased by 1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Records on the right are the ones that have arrived in the stream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Types of Streams</a:t>
            </a:r>
            <a:endParaRPr b="1"/>
          </a:p>
        </p:txBody>
      </p:sp>
      <p:sp>
        <p:nvSpPr>
          <p:cNvPr id="203" name="Google Shape;203;p35"/>
          <p:cNvSpPr txBox="1"/>
          <p:nvPr>
            <p:ph idx="1" type="body"/>
          </p:nvPr>
        </p:nvSpPr>
        <p:spPr>
          <a:xfrm>
            <a:off x="311700" y="1076275"/>
            <a:ext cx="3888300" cy="23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Record Streams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Models immutable facts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Each record should have a unique key over the whole stream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This unique key is represented by ⟂ with ⟂ ≠ ⟂ to denote uniqueness of the keys of the record stream (r.k = ⟂)</a:t>
            </a:r>
            <a:endParaRPr sz="1600"/>
          </a:p>
        </p:txBody>
      </p:sp>
      <p:sp>
        <p:nvSpPr>
          <p:cNvPr id="204" name="Google Shape;204;p35"/>
          <p:cNvSpPr txBox="1"/>
          <p:nvPr>
            <p:ph idx="1" type="body"/>
          </p:nvPr>
        </p:nvSpPr>
        <p:spPr>
          <a:xfrm>
            <a:off x="4944000" y="1076275"/>
            <a:ext cx="3888300" cy="23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Table Changelog</a:t>
            </a:r>
            <a:r>
              <a:rPr b="1" lang="en" sz="1600"/>
              <a:t> Streams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Models mutable facts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Each record should has a key </a:t>
            </a:r>
            <a:r>
              <a:rPr lang="en" sz="1600"/>
              <a:t>r.k ≠ ⟂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The number of keys in a table changelog stream are finite and therefore the size of a table materialized from a table changelog stream at any point is finite</a:t>
            </a:r>
            <a:endParaRPr sz="1600"/>
          </a:p>
        </p:txBody>
      </p:sp>
      <p:sp>
        <p:nvSpPr>
          <p:cNvPr id="205" name="Google Shape;205;p35"/>
          <p:cNvSpPr txBox="1"/>
          <p:nvPr>
            <p:ph idx="1" type="body"/>
          </p:nvPr>
        </p:nvSpPr>
        <p:spPr>
          <a:xfrm>
            <a:off x="311700" y="3731050"/>
            <a:ext cx="3888300" cy="8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Ordered</a:t>
            </a:r>
            <a:r>
              <a:rPr b="1" lang="en" sz="1600"/>
              <a:t> Streams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Same physical and logical order</a:t>
            </a:r>
            <a:endParaRPr sz="1600"/>
          </a:p>
        </p:txBody>
      </p:sp>
      <p:sp>
        <p:nvSpPr>
          <p:cNvPr id="206" name="Google Shape;206;p35"/>
          <p:cNvSpPr txBox="1"/>
          <p:nvPr>
            <p:ph idx="1" type="body"/>
          </p:nvPr>
        </p:nvSpPr>
        <p:spPr>
          <a:xfrm>
            <a:off x="4944000" y="3731050"/>
            <a:ext cx="3888300" cy="8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Unordered</a:t>
            </a:r>
            <a:r>
              <a:rPr b="1" lang="en" sz="1600"/>
              <a:t> Streams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Inconsistent</a:t>
            </a:r>
            <a:r>
              <a:rPr lang="en" sz="1600"/>
              <a:t> physical and logical order</a:t>
            </a:r>
            <a:endParaRPr sz="1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/>
              <a:t>Stream Processing Operators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12" name="Google Shape;212;p36"/>
          <p:cNvSpPr txBox="1"/>
          <p:nvPr>
            <p:ph idx="1" type="body"/>
          </p:nvPr>
        </p:nvSpPr>
        <p:spPr>
          <a:xfrm>
            <a:off x="311700" y="1152475"/>
            <a:ext cx="8520600" cy="12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Operators can be: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Stateful or Stateless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Have multiple input streams or defined on special types of input streams only</a:t>
            </a:r>
            <a:endParaRPr sz="1600"/>
          </a:p>
        </p:txBody>
      </p:sp>
      <p:pic>
        <p:nvPicPr>
          <p:cNvPr id="213" name="Google Shape;2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6213" y="2343153"/>
            <a:ext cx="4911576" cy="220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7"/>
          <p:cNvSpPr txBox="1"/>
          <p:nvPr>
            <p:ph type="title"/>
          </p:nvPr>
        </p:nvSpPr>
        <p:spPr>
          <a:xfrm>
            <a:off x="311700" y="310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/>
              <a:t>Stream equivalence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19" name="Google Shape;219;p37"/>
          <p:cNvSpPr txBox="1"/>
          <p:nvPr>
            <p:ph idx="1" type="body"/>
          </p:nvPr>
        </p:nvSpPr>
        <p:spPr>
          <a:xfrm>
            <a:off x="311700" y="883350"/>
            <a:ext cx="8520600" cy="39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We define stream equivalence over ordered and unordered streams. We can provide operator definitions over ordered streams and extend them to unordered streams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Two record streams S[𝕊] and S’[𝕊] are equivalent, denoted by S[𝕊] ≡ S’[𝕊], iff their corresponding multi-sets of timestamp-value pairs are equal:</a:t>
            </a:r>
            <a:endParaRPr sz="1600"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S ≡ S’ ⇔ MS(𝜋</a:t>
            </a:r>
            <a:r>
              <a:rPr baseline="-25000" lang="en" sz="1600"/>
              <a:t>T,V</a:t>
            </a:r>
            <a:r>
              <a:rPr lang="en" sz="1600"/>
              <a:t>(S)) = MS(𝜋</a:t>
            </a:r>
            <a:r>
              <a:rPr baseline="-25000" lang="en" sz="1600"/>
              <a:t>T,V</a:t>
            </a:r>
            <a:r>
              <a:rPr lang="en" sz="1600"/>
              <a:t>(S’))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with MS being an operator which transforms the sequence into a multi-set and 𝜋 being a stream projection that returns timestamp T and value V for every record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Example: Let S[𝕊] be an ordered stream and S’[𝕊] be an unordered stream that contains the same records r, s, t, u and the filter be an operation that filters out s, then both these streams are equivalent</a:t>
            </a:r>
            <a:endParaRPr sz="1600"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( filter(S) = filter((r, s, t, u)) = (r, t, u) )  =  ( filter(S’) = filter((r, s, u, t) = (r, u, t) )</a:t>
            </a:r>
            <a:endParaRPr sz="1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Operator Correctness</a:t>
            </a:r>
            <a:endParaRPr b="1"/>
          </a:p>
        </p:txBody>
      </p:sp>
      <p:sp>
        <p:nvSpPr>
          <p:cNvPr id="225" name="Google Shape;225;p38"/>
          <p:cNvSpPr txBox="1"/>
          <p:nvPr>
            <p:ph idx="1" type="body"/>
          </p:nvPr>
        </p:nvSpPr>
        <p:spPr>
          <a:xfrm>
            <a:off x="311700" y="1152475"/>
            <a:ext cx="384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Stateless Operators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Given S[𝕊] be an ordered stream and S’[𝕊] be an unordered stream, a stateless stream processing operator O is correct, iff</a:t>
            </a:r>
            <a:endParaRPr sz="1600"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S ≡ S’ ⇒ O(S) ≡ O(S’)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The output stream records inherit the timestamp of the input stream records</a:t>
            </a:r>
            <a:endParaRPr sz="1600"/>
          </a:p>
        </p:txBody>
      </p:sp>
      <p:sp>
        <p:nvSpPr>
          <p:cNvPr id="226" name="Google Shape;226;p38"/>
          <p:cNvSpPr txBox="1"/>
          <p:nvPr>
            <p:ph idx="1" type="body"/>
          </p:nvPr>
        </p:nvSpPr>
        <p:spPr>
          <a:xfrm>
            <a:off x="4990200" y="1152475"/>
            <a:ext cx="384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 Record Stream Aggregation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Given S[𝕊] be an ordered stream and S’[𝕊] be an unordered stream, an aggregation operator agg is correct, iff</a:t>
            </a:r>
            <a:endParaRPr sz="1600"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S ≡ S’ ⇒ agg(S) = agg(S’)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We use an equality here since agg yields a table version which is a snapshot of an ever updating result table at a particular point in time</a:t>
            </a:r>
            <a:endParaRPr sz="1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/>
          <p:nvPr>
            <p:ph idx="1" type="body"/>
          </p:nvPr>
        </p:nvSpPr>
        <p:spPr>
          <a:xfrm>
            <a:off x="311700" y="138775"/>
            <a:ext cx="8520600" cy="4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Consider a summation operator that evaluates over an unordered record stream with the below timestamp, value pairs</a:t>
            </a:r>
            <a:endParaRPr sz="1600"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(3, 2.3), (7, 4.4), (5, 6.1)</a:t>
            </a:r>
            <a:endParaRPr sz="1400"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5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Evaluating these records in the correct order of timestamps yields the below table versions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⟨3, 2.3⟩ → T(1) : T</a:t>
            </a:r>
            <a:r>
              <a:rPr baseline="-25000" lang="en" sz="1400"/>
              <a:t>3</a:t>
            </a:r>
            <a:r>
              <a:rPr lang="en" sz="1400"/>
              <a:t>: 2.3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⟨5, 6.1⟩ → T(2) : T</a:t>
            </a:r>
            <a:r>
              <a:rPr baseline="-25000" lang="en" sz="1400"/>
              <a:t>3</a:t>
            </a:r>
            <a:r>
              <a:rPr lang="en" sz="1400"/>
              <a:t>: 2.3 , T</a:t>
            </a:r>
            <a:r>
              <a:rPr baseline="-25000" lang="en" sz="1400"/>
              <a:t>5</a:t>
            </a:r>
            <a:r>
              <a:rPr lang="en" sz="1400"/>
              <a:t>: 8.4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⟨7, 4.4⟩ → T(3) : T</a:t>
            </a:r>
            <a:r>
              <a:rPr baseline="-25000" lang="en" sz="1400"/>
              <a:t>3</a:t>
            </a:r>
            <a:r>
              <a:rPr lang="en" sz="1400"/>
              <a:t>: 2.3 , T</a:t>
            </a:r>
            <a:r>
              <a:rPr baseline="-25000" lang="en" sz="1400"/>
              <a:t>5</a:t>
            </a:r>
            <a:r>
              <a:rPr lang="en" sz="1400"/>
              <a:t>: 8.4 , T</a:t>
            </a:r>
            <a:r>
              <a:rPr baseline="-25000" lang="en" sz="1400"/>
              <a:t>7</a:t>
            </a:r>
            <a:r>
              <a:rPr lang="en" sz="1400"/>
              <a:t>: 12.8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Output table changelog stream = ⟨3, 2.3⟩, ⟨5, 8.4⟩, ⟨7, 12.8⟩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Evaluating them in an out-of-order fashion </a:t>
            </a:r>
            <a:r>
              <a:rPr lang="en" sz="1600"/>
              <a:t>yields the below table versions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⟨3, 2.3⟩ → Tˆ(1) : Tˆ</a:t>
            </a:r>
            <a:r>
              <a:rPr baseline="-25000" lang="en" sz="1400"/>
              <a:t>3</a:t>
            </a:r>
            <a:r>
              <a:rPr lang="en" sz="1400"/>
              <a:t>: 2.3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⟨7, 4.4⟩ → Tˆ(2) : Tˆ</a:t>
            </a:r>
            <a:r>
              <a:rPr baseline="-25000" lang="en" sz="1400"/>
              <a:t>3</a:t>
            </a:r>
            <a:r>
              <a:rPr lang="en" sz="1400"/>
              <a:t>: 2.3 , Tˆ</a:t>
            </a:r>
            <a:r>
              <a:rPr baseline="-25000" lang="en" sz="1400"/>
              <a:t>7</a:t>
            </a:r>
            <a:r>
              <a:rPr lang="en" sz="1400"/>
              <a:t>: 6.7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⟨5, 6.1⟩ → Tˆ(3) : Tˆ</a:t>
            </a:r>
            <a:r>
              <a:rPr baseline="-25000" lang="en" sz="1400"/>
              <a:t>3</a:t>
            </a:r>
            <a:r>
              <a:rPr lang="en" sz="1400"/>
              <a:t>: 2.3 , Tˆ</a:t>
            </a:r>
            <a:r>
              <a:rPr baseline="-25000" lang="en" sz="1400"/>
              <a:t>5</a:t>
            </a:r>
            <a:r>
              <a:rPr lang="en" sz="1400"/>
              <a:t>: 8.4 , Tˆ</a:t>
            </a:r>
            <a:r>
              <a:rPr baseline="-25000" lang="en" sz="1400"/>
              <a:t>7</a:t>
            </a:r>
            <a:r>
              <a:rPr lang="en" sz="1400"/>
              <a:t>: 12.8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Output table changelog stream = ⟨3, 2.3⟩, ⟨7, 6.7⟩, ⟨5, 8.4⟩, ⟨7, 12.8⟩</a:t>
            </a:r>
            <a:endParaRPr sz="1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Completeness vs Cost trade-off</a:t>
            </a:r>
            <a:endParaRPr b="1"/>
          </a:p>
        </p:txBody>
      </p:sp>
      <p:sp>
        <p:nvSpPr>
          <p:cNvPr id="237" name="Google Shape;237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result table of an aggregation grows unbounded since we have to maintain a history of all the table versions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A retention-time parameter can be used to define how long an element in the result table can be maintained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This makes the trade-off between result completeness and storage </a:t>
            </a:r>
            <a:r>
              <a:rPr lang="en" sz="1600"/>
              <a:t>requirements</a:t>
            </a:r>
            <a:r>
              <a:rPr lang="en" sz="1600"/>
              <a:t> for a system very explicit without introducing any additional latency</a:t>
            </a:r>
            <a:endParaRPr sz="1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Table Operators</a:t>
            </a:r>
            <a:endParaRPr b="1"/>
          </a:p>
        </p:txBody>
      </p:sp>
      <p:sp>
        <p:nvSpPr>
          <p:cNvPr id="243" name="Google Shape;243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Tables can be materialized from a table changelog stream or the result of an aggregation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A table operator is one that materializes a table from a table changelog stream. Some of the operations allowed are as follows: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Filter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Limited form of Map (not permitted to alter table’s primary key)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Limited form of Projection (</a:t>
            </a:r>
            <a:r>
              <a:rPr lang="en" sz="1600"/>
              <a:t>not permitted to alter table’s primary key)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Aggregations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Joins over primary keys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Semantics of above operations follow a temporal-relational model. Updates on an input version triggers updates on an output version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Why did LinkedIn not use existing systems?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Mismatch in the features offered by enterprise systems then.</a:t>
            </a:r>
            <a:endParaRPr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IBM Websphere MQ has transactional support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JMS allows each message to be acked after consumption, potentially out of order.</a:t>
            </a:r>
            <a:endParaRPr sz="16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Primary focus was not on throughput</a:t>
            </a:r>
            <a:endParaRPr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JMS has no API to allow the producer to explicitly batch multiple messages into a single </a:t>
            </a:r>
            <a:r>
              <a:rPr lang="en" sz="1600"/>
              <a:t>request</a:t>
            </a:r>
            <a:endParaRPr sz="16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Weak distributed support</a:t>
            </a:r>
            <a:endParaRPr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No partitioning strategy to store messages on multiple nodes</a:t>
            </a:r>
            <a:endParaRPr sz="16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Performance degradation in these systems on large loads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Most systems use a ‘push’ model, i.e, nodes forwarding data to consumers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Unnecessary implementation details exposed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Table-Table join</a:t>
            </a:r>
            <a:endParaRPr b="1"/>
          </a:p>
        </p:txBody>
      </p:sp>
      <p:sp>
        <p:nvSpPr>
          <p:cNvPr id="249" name="Google Shape;249;p42"/>
          <p:cNvSpPr txBox="1"/>
          <p:nvPr>
            <p:ph idx="1" type="body"/>
          </p:nvPr>
        </p:nvSpPr>
        <p:spPr>
          <a:xfrm>
            <a:off x="311700" y="1000075"/>
            <a:ext cx="85206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Defined over corresponding table versions with allowance to use old table version on either side of the join if a current table version is not available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Example</a:t>
            </a:r>
            <a:r>
              <a:rPr lang="en" sz="1600"/>
              <a:t> given below:</a:t>
            </a:r>
            <a:endParaRPr sz="1600"/>
          </a:p>
        </p:txBody>
      </p:sp>
      <p:pic>
        <p:nvPicPr>
          <p:cNvPr id="250" name="Google Shape;25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6288" y="2095675"/>
            <a:ext cx="4151437" cy="25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Stream-based joins</a:t>
            </a:r>
            <a:endParaRPr b="1"/>
          </a:p>
        </p:txBody>
      </p:sp>
      <p:sp>
        <p:nvSpPr>
          <p:cNvPr id="256" name="Google Shape;256;p43"/>
          <p:cNvSpPr txBox="1"/>
          <p:nvPr>
            <p:ph idx="1" type="body"/>
          </p:nvPr>
        </p:nvSpPr>
        <p:spPr>
          <a:xfrm>
            <a:off x="311700" y="1076275"/>
            <a:ext cx="4313700" cy="37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Variety of equi-join operators for Stream-Stream and Stream-Table joins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Stream-stream joins are based on join attributes as well as a sliding window. 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A stream-table join is a temporal join: The table lookup is done into the table version corresponding to the stream record’s timestamp. Thus, a stream record can only join with table records with a timestamp less than or equal to the record’s timestamp. The join result record inherits the timestamp for the input stream record. Streams drive the result in </a:t>
            </a:r>
            <a:r>
              <a:rPr lang="en" sz="1600"/>
              <a:t>Stream-Table joins</a:t>
            </a:r>
            <a:endParaRPr sz="1600"/>
          </a:p>
        </p:txBody>
      </p:sp>
      <p:pic>
        <p:nvPicPr>
          <p:cNvPr id="257" name="Google Shape;25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9950" y="1345550"/>
            <a:ext cx="4072351" cy="24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Handling out-of-order records</a:t>
            </a:r>
            <a:endParaRPr b="1"/>
          </a:p>
        </p:txBody>
      </p:sp>
      <p:sp>
        <p:nvSpPr>
          <p:cNvPr id="263" name="Google Shape;263;p44"/>
          <p:cNvSpPr txBox="1"/>
          <p:nvPr>
            <p:ph idx="1" type="body"/>
          </p:nvPr>
        </p:nvSpPr>
        <p:spPr>
          <a:xfrm>
            <a:off x="311700" y="865325"/>
            <a:ext cx="8520600" cy="40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No special handling required for stream-table joins but out-of-order table updates could yield incorrect results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Solution: Buffer record stream input record in the stream-table join operator and re-trigger join computation for late table updates. Thus, if a late table update occurs, corresponding update records are sent downstream to “overwrite” previously emitted join records.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Result of stream-table joins is not a record stream but a regular data stream because it might contain update records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Same technique for left and full outer joins. Records with no join partner are emitted as join results eagerly and might be updated later.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No out-of-order handling required for inner stream-stream joins since it is a monotonic operation that will never yield an early result which needs to be updated later on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600"/>
              <a:t>Advantage</a:t>
            </a:r>
            <a:r>
              <a:rPr lang="en" sz="1600"/>
              <a:t>: Ability to implement joins in a fully non-blocking manner</a:t>
            </a:r>
            <a:endParaRPr sz="16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325" y="1161725"/>
            <a:ext cx="6313350" cy="18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5"/>
          <p:cNvSpPr txBox="1"/>
          <p:nvPr/>
        </p:nvSpPr>
        <p:spPr>
          <a:xfrm>
            <a:off x="1583850" y="3038675"/>
            <a:ext cx="5976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Client library to write your own stream processing application and process data in Kafka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Types of Streams</a:t>
            </a:r>
            <a:endParaRPr b="1"/>
          </a:p>
        </p:txBody>
      </p:sp>
      <p:sp>
        <p:nvSpPr>
          <p:cNvPr id="275" name="Google Shape;275;p46"/>
          <p:cNvSpPr txBox="1"/>
          <p:nvPr>
            <p:ph idx="1" type="body"/>
          </p:nvPr>
        </p:nvSpPr>
        <p:spPr>
          <a:xfrm>
            <a:off x="311700" y="636725"/>
            <a:ext cx="3842100" cy="23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Event Streams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Unbounded sequence of records with key-value pairs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Contains immutable records. A subsequent record with the same key is a different record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600"/>
              <a:t>KStream</a:t>
            </a:r>
            <a:r>
              <a:rPr lang="en" sz="1600"/>
              <a:t> - abstraction over event streams in Java</a:t>
            </a:r>
            <a:endParaRPr sz="1600"/>
          </a:p>
        </p:txBody>
      </p:sp>
      <p:sp>
        <p:nvSpPr>
          <p:cNvPr id="276" name="Google Shape;276;p46"/>
          <p:cNvSpPr txBox="1"/>
          <p:nvPr>
            <p:ph idx="1" type="body"/>
          </p:nvPr>
        </p:nvSpPr>
        <p:spPr>
          <a:xfrm>
            <a:off x="4990200" y="636725"/>
            <a:ext cx="3842100" cy="25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Update Streams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Key-value pairs with mutable records. A subsequent record with the same key is an update on the previous record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KTable</a:t>
            </a:r>
            <a:r>
              <a:rPr lang="en" sz="1600"/>
              <a:t> - abstraction over update streams in Java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KTable stores all values temporarily by using a State Store to find the latest value at a particular time</a:t>
            </a:r>
            <a:endParaRPr sz="1600"/>
          </a:p>
        </p:txBody>
      </p:sp>
      <p:sp>
        <p:nvSpPr>
          <p:cNvPr id="277" name="Google Shape;277;p46"/>
          <p:cNvSpPr txBox="1"/>
          <p:nvPr>
            <p:ph type="title"/>
          </p:nvPr>
        </p:nvSpPr>
        <p:spPr>
          <a:xfrm>
            <a:off x="311700" y="3080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Processor Topology</a:t>
            </a:r>
            <a:endParaRPr b="1"/>
          </a:p>
        </p:txBody>
      </p:sp>
      <p:sp>
        <p:nvSpPr>
          <p:cNvPr id="278" name="Google Shape;278;p46"/>
          <p:cNvSpPr txBox="1"/>
          <p:nvPr>
            <p:ph idx="1" type="body"/>
          </p:nvPr>
        </p:nvSpPr>
        <p:spPr>
          <a:xfrm>
            <a:off x="311700" y="3653225"/>
            <a:ext cx="8520600" cy="13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DAG with vertices as processing nodes and edges as flow of event streams. Each processor topology has: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Source nodes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User processor node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Sink nodes</a:t>
            </a:r>
            <a:endParaRPr sz="16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More on KTables</a:t>
            </a:r>
            <a:endParaRPr b="1"/>
          </a:p>
        </p:txBody>
      </p:sp>
      <p:sp>
        <p:nvSpPr>
          <p:cNvPr id="284" name="Google Shape;284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KTable by default does not forward every change downstream unlike a KStream where every event is its own event and is thus forwarded downstream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The updates for a KTable are buffered in a cache. These updates are only forwarded down in the processor topology when the cache gets flushed. By default, the cache flush time, aka the commit interval, is 3 seconds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KTable is a ‘slice of events’ from a particular stream from a given point in time to current time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600"/>
              <a:t>Global KTable</a:t>
            </a:r>
            <a:r>
              <a:rPr lang="en" sz="1600"/>
              <a:t>: KStreams and KTables only deal with a subset of the partitions of a topic. Global KTable holds records across all partitions</a:t>
            </a:r>
            <a:endParaRPr sz="16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Operations</a:t>
            </a:r>
            <a:endParaRPr b="1"/>
          </a:p>
        </p:txBody>
      </p:sp>
      <p:pic>
        <p:nvPicPr>
          <p:cNvPr id="290" name="Google Shape;29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088" y="1041100"/>
            <a:ext cx="6667825" cy="32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Joins</a:t>
            </a:r>
            <a:endParaRPr b="1"/>
          </a:p>
        </p:txBody>
      </p:sp>
      <p:sp>
        <p:nvSpPr>
          <p:cNvPr id="296" name="Google Shape;296;p49"/>
          <p:cNvSpPr txBox="1"/>
          <p:nvPr>
            <p:ph idx="1" type="body"/>
          </p:nvPr>
        </p:nvSpPr>
        <p:spPr>
          <a:xfrm>
            <a:off x="311700" y="1152475"/>
            <a:ext cx="381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Stream-Stream join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Windowed join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Join events based on a common key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Keys are available in a read-only mode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All data for that window is stored in a local state store</a:t>
            </a:r>
            <a:endParaRPr sz="1600"/>
          </a:p>
        </p:txBody>
      </p:sp>
      <p:sp>
        <p:nvSpPr>
          <p:cNvPr id="297" name="Google Shape;297;p49"/>
          <p:cNvSpPr txBox="1"/>
          <p:nvPr>
            <p:ph idx="1" type="body"/>
          </p:nvPr>
        </p:nvSpPr>
        <p:spPr>
          <a:xfrm>
            <a:off x="5018100" y="1152475"/>
            <a:ext cx="381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/>
              <a:t>Stream-Table join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Non-windowed join since stream is always joined with the latest table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/>
              <a:t>Table-Table join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Non-windowed join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0"/>
          <p:cNvSpPr txBox="1"/>
          <p:nvPr>
            <p:ph type="title"/>
          </p:nvPr>
        </p:nvSpPr>
        <p:spPr>
          <a:xfrm>
            <a:off x="311700" y="174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20"/>
              <a:t>Stateful operations</a:t>
            </a:r>
            <a:endParaRPr b="1" sz="2020"/>
          </a:p>
        </p:txBody>
      </p:sp>
      <p:sp>
        <p:nvSpPr>
          <p:cNvPr id="303" name="Google Shape;303;p50"/>
          <p:cNvSpPr txBox="1"/>
          <p:nvPr>
            <p:ph idx="1" type="body"/>
          </p:nvPr>
        </p:nvSpPr>
        <p:spPr>
          <a:xfrm>
            <a:off x="294525" y="654750"/>
            <a:ext cx="8520600" cy="4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Reduce 2. Aggregation 3. Windowing</a:t>
            </a:r>
            <a:endParaRPr sz="1600"/>
          </a:p>
        </p:txBody>
      </p:sp>
      <p:pic>
        <p:nvPicPr>
          <p:cNvPr id="304" name="Google Shape;30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538" y="1998000"/>
            <a:ext cx="3800376" cy="106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50"/>
          <p:cNvSpPr txBox="1"/>
          <p:nvPr>
            <p:ph type="title"/>
          </p:nvPr>
        </p:nvSpPr>
        <p:spPr>
          <a:xfrm>
            <a:off x="294525" y="1087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20"/>
              <a:t>Windowing</a:t>
            </a:r>
            <a:endParaRPr b="1" sz="2020"/>
          </a:p>
        </p:txBody>
      </p:sp>
      <p:sp>
        <p:nvSpPr>
          <p:cNvPr id="306" name="Google Shape;306;p50"/>
          <p:cNvSpPr txBox="1"/>
          <p:nvPr>
            <p:ph idx="1" type="body"/>
          </p:nvPr>
        </p:nvSpPr>
        <p:spPr>
          <a:xfrm>
            <a:off x="294525" y="1576800"/>
            <a:ext cx="3800400" cy="4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/>
              <a:t>Tumbling Window</a:t>
            </a:r>
            <a:endParaRPr b="1" sz="1600"/>
          </a:p>
        </p:txBody>
      </p:sp>
      <p:sp>
        <p:nvSpPr>
          <p:cNvPr id="307" name="Google Shape;307;p50"/>
          <p:cNvSpPr txBox="1"/>
          <p:nvPr>
            <p:ph idx="1" type="body"/>
          </p:nvPr>
        </p:nvSpPr>
        <p:spPr>
          <a:xfrm>
            <a:off x="4813725" y="1576800"/>
            <a:ext cx="3957300" cy="4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/>
              <a:t>Hopping Window</a:t>
            </a:r>
            <a:endParaRPr b="1" sz="1600"/>
          </a:p>
        </p:txBody>
      </p:sp>
      <p:pic>
        <p:nvPicPr>
          <p:cNvPr id="308" name="Google Shape;30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2162" y="2175525"/>
            <a:ext cx="3957325" cy="7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50"/>
          <p:cNvSpPr txBox="1"/>
          <p:nvPr>
            <p:ph idx="1" type="body"/>
          </p:nvPr>
        </p:nvSpPr>
        <p:spPr>
          <a:xfrm>
            <a:off x="294550" y="3142775"/>
            <a:ext cx="3800400" cy="10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Session Window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Inactivity</a:t>
            </a:r>
            <a:r>
              <a:rPr lang="en" sz="1600"/>
              <a:t> gap between events defines the window boundaries</a:t>
            </a:r>
            <a:endParaRPr sz="1600"/>
          </a:p>
        </p:txBody>
      </p:sp>
      <p:sp>
        <p:nvSpPr>
          <p:cNvPr id="310" name="Google Shape;310;p50"/>
          <p:cNvSpPr txBox="1"/>
          <p:nvPr>
            <p:ph idx="1" type="body"/>
          </p:nvPr>
        </p:nvSpPr>
        <p:spPr>
          <a:xfrm>
            <a:off x="4813725" y="3142775"/>
            <a:ext cx="39573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Sliding</a:t>
            </a:r>
            <a:r>
              <a:rPr b="1" lang="en" sz="1600"/>
              <a:t> Window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Window result only changes when a new event comes in or an old event goes out</a:t>
            </a:r>
            <a:endParaRPr sz="1600"/>
          </a:p>
        </p:txBody>
      </p:sp>
      <p:sp>
        <p:nvSpPr>
          <p:cNvPr id="311" name="Google Shape;311;p50"/>
          <p:cNvSpPr txBox="1"/>
          <p:nvPr>
            <p:ph idx="1" type="body"/>
          </p:nvPr>
        </p:nvSpPr>
        <p:spPr>
          <a:xfrm>
            <a:off x="294525" y="4318325"/>
            <a:ext cx="8520600" cy="7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/>
              <a:t>Grace Period</a:t>
            </a:r>
            <a:r>
              <a:rPr lang="en" sz="1600"/>
              <a:t> is defined as the amount of time you are willing to accept new records that fit into a window after the window has ended. Used to deal with out-of-order records</a:t>
            </a:r>
            <a:endParaRPr sz="16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Processor API</a:t>
            </a:r>
            <a:endParaRPr b="1"/>
          </a:p>
        </p:txBody>
      </p:sp>
      <p:sp>
        <p:nvSpPr>
          <p:cNvPr id="317" name="Google Shape;317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level API to create your own topology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Used for cases where the defined DSL is not useful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Direct access to state stores as opposed to in previous operators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213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Kafka APIs</a:t>
            </a:r>
            <a:endParaRPr b="1"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786450"/>
            <a:ext cx="8520600" cy="20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Two Primary APIs</a:t>
            </a:r>
            <a:endParaRPr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Produce : publish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Consume : read</a:t>
            </a:r>
            <a:endParaRPr sz="16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Connect API : To get data into Kafka from external systems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Processing APIs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Kafka Streams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KSQL</a:t>
            </a:r>
            <a:endParaRPr sz="1600"/>
          </a:p>
        </p:txBody>
      </p:sp>
      <p:sp>
        <p:nvSpPr>
          <p:cNvPr id="76" name="Google Shape;76;p16"/>
          <p:cNvSpPr txBox="1"/>
          <p:nvPr/>
        </p:nvSpPr>
        <p:spPr>
          <a:xfrm>
            <a:off x="311700" y="2923275"/>
            <a:ext cx="85206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Each event in Kafka is stored as a Record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Each Record has:</a:t>
            </a:r>
            <a:endParaRPr sz="18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Timestamp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Key : To enforce ordering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Value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Headers (optional)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results</a:t>
            </a:r>
            <a:endParaRPr/>
          </a:p>
        </p:txBody>
      </p:sp>
      <p:sp>
        <p:nvSpPr>
          <p:cNvPr id="323" name="Google Shape;323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Kafka Papers: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24" name="Google Shape;324;p52"/>
          <p:cNvGraphicFramePr/>
          <p:nvPr/>
        </p:nvGraphicFramePr>
        <p:xfrm>
          <a:off x="1366475" y="1656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{B724E2FE-FD7D-49F5-ACE3-F16EC1786E32}</a:tableStyleId>
              </a:tblPr>
              <a:tblGrid>
                <a:gridCol w="3205525"/>
                <a:gridCol w="3205525"/>
              </a:tblGrid>
              <a:tr h="31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Most Common Words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Most Common “Filler” Words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870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data: 598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stream: 548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messages: 430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kafka: 410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consume: 359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systems: 327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table: 275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record: 245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times: 220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partition: 211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the: 2536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of: 1273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to: 1215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and: 1092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in: 885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is: 623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for: 535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that: 443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we: 437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as: 377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9" name="Google Shape;329;p53"/>
          <p:cNvGraphicFramePr/>
          <p:nvPr/>
        </p:nvGraphicFramePr>
        <p:xfrm>
          <a:off x="4086100" y="474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{B724E2FE-FD7D-49F5-ACE3-F16EC1786E32}</a:tableStyleId>
              </a:tblPr>
              <a:tblGrid>
                <a:gridCol w="1112550"/>
                <a:gridCol w="1112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messages: 393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state: 312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systems: 288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tokens: 268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decree: 232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ballot: 215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val: 214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processor: 208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tim: 187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events: 173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30" name="Google Shape;330;p53"/>
          <p:cNvGraphicFramePr/>
          <p:nvPr/>
        </p:nvGraphicFramePr>
        <p:xfrm>
          <a:off x="6574375" y="1254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{B724E2FE-FD7D-49F5-ACE3-F16EC1786E32}</a:tableStyleId>
              </a:tblPr>
              <a:tblGrid>
                <a:gridCol w="1112550"/>
                <a:gridCol w="1112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actor: 322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timed: 310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dataflow: 290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processor: 257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firing: 221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function: 203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systems: 195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languages: 193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mod: 191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graph: 190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31" name="Google Shape;331;p53"/>
          <p:cNvGraphicFramePr/>
          <p:nvPr/>
        </p:nvGraphicFramePr>
        <p:xfrm>
          <a:off x="4086100" y="2000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{B724E2FE-FD7D-49F5-ACE3-F16EC1786E32}</a:tableStyleId>
              </a:tblPr>
              <a:tblGrid>
                <a:gridCol w="1009050"/>
                <a:gridCol w="12160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stream: 382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seta: 291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ka: 231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dat: 211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function: 198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semantics: 196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languages: 193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expression: 188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input: 186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example: 177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32" name="Google Shape;332;p53"/>
          <p:cNvGraphicFramePr/>
          <p:nvPr/>
        </p:nvGraphicFramePr>
        <p:xfrm>
          <a:off x="6597500" y="2785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{B724E2FE-FD7D-49F5-ACE3-F16EC1786E32}</a:tableStyleId>
              </a:tblPr>
              <a:tblGrid>
                <a:gridCol w="1089425"/>
                <a:gridCol w="1089425"/>
              </a:tblGrid>
              <a:tr h="866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agent: 350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dat: 258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sets: 243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systems: 218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variables: 217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program: 194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mod: 184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simulation: 183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datalog: 179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query: 176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33" name="Google Shape;333;p53"/>
          <p:cNvGraphicFramePr/>
          <p:nvPr/>
        </p:nvGraphicFramePr>
        <p:xfrm>
          <a:off x="4086100" y="352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{B724E2FE-FD7D-49F5-ACE3-F16EC1786E32}</a:tableStyleId>
              </a:tblPr>
              <a:tblGrid>
                <a:gridCol w="1112550"/>
                <a:gridCol w="1112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sets: 223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events: 150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space: 128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tim: 107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chu: 106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pomsets: 101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ordered: 95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comonoids: 93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state: 91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two: 78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34" name="Google Shape;33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125" y="174938"/>
            <a:ext cx="966950" cy="1249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53"/>
          <p:cNvSpPr txBox="1"/>
          <p:nvPr/>
        </p:nvSpPr>
        <p:spPr>
          <a:xfrm>
            <a:off x="735150" y="1424438"/>
            <a:ext cx="1026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Vaughan Pratt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336" name="Google Shape;33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125" y="1863475"/>
            <a:ext cx="966950" cy="1230228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3"/>
          <p:cNvSpPr txBox="1"/>
          <p:nvPr/>
        </p:nvSpPr>
        <p:spPr>
          <a:xfrm>
            <a:off x="735150" y="3103338"/>
            <a:ext cx="1026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Leslie Lamport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338" name="Google Shape;338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2300" y="3532763"/>
            <a:ext cx="892591" cy="124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3"/>
          <p:cNvSpPr txBox="1"/>
          <p:nvPr/>
        </p:nvSpPr>
        <p:spPr>
          <a:xfrm>
            <a:off x="159150" y="4782250"/>
            <a:ext cx="217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Edward Lee (and Thomas Parks)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340" name="Google Shape;340;p53"/>
          <p:cNvPicPr preferRelativeResize="0"/>
          <p:nvPr/>
        </p:nvPicPr>
        <p:blipFill rotWithShape="1">
          <a:blip r:embed="rId6">
            <a:alphaModFix/>
          </a:blip>
          <a:srcRect b="0" l="12412" r="10199" t="0"/>
          <a:stretch/>
        </p:blipFill>
        <p:spPr>
          <a:xfrm>
            <a:off x="2346663" y="920725"/>
            <a:ext cx="966950" cy="124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3"/>
          <p:cNvSpPr txBox="1"/>
          <p:nvPr/>
        </p:nvSpPr>
        <p:spPr>
          <a:xfrm>
            <a:off x="2039188" y="2170225"/>
            <a:ext cx="158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Konstantinos Mamouras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342" name="Google Shape;342;p53"/>
          <p:cNvPicPr preferRelativeResize="0"/>
          <p:nvPr/>
        </p:nvPicPr>
        <p:blipFill rotWithShape="1">
          <a:blip r:embed="rId7">
            <a:alphaModFix/>
          </a:blip>
          <a:srcRect b="0" l="10698" r="10698" t="0"/>
          <a:stretch/>
        </p:blipFill>
        <p:spPr>
          <a:xfrm>
            <a:off x="2346663" y="2609275"/>
            <a:ext cx="966950" cy="12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3"/>
          <p:cNvSpPr txBox="1"/>
          <p:nvPr/>
        </p:nvSpPr>
        <p:spPr>
          <a:xfrm>
            <a:off x="2316688" y="3839500"/>
            <a:ext cx="1026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Val Tannen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44" name="Google Shape;344;p53"/>
          <p:cNvSpPr txBox="1"/>
          <p:nvPr/>
        </p:nvSpPr>
        <p:spPr>
          <a:xfrm>
            <a:off x="6755100" y="0"/>
            <a:ext cx="2388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Match the computer </a:t>
            </a:r>
            <a:r>
              <a:rPr b="1" lang="en" sz="1800">
                <a:solidFill>
                  <a:schemeClr val="dk2"/>
                </a:solidFill>
              </a:rPr>
              <a:t>scientists</a:t>
            </a:r>
            <a:r>
              <a:rPr b="1" lang="en" sz="1800">
                <a:solidFill>
                  <a:schemeClr val="dk2"/>
                </a:solidFill>
              </a:rPr>
              <a:t> with their most used words</a:t>
            </a:r>
            <a:endParaRPr b="1" sz="1800">
              <a:solidFill>
                <a:schemeClr val="dk2"/>
              </a:solidFill>
            </a:endParaRPr>
          </a:p>
        </p:txBody>
      </p:sp>
      <p:cxnSp>
        <p:nvCxnSpPr>
          <p:cNvPr id="345" name="Google Shape;345;p53"/>
          <p:cNvCxnSpPr/>
          <p:nvPr/>
        </p:nvCxnSpPr>
        <p:spPr>
          <a:xfrm>
            <a:off x="3704900" y="118250"/>
            <a:ext cx="9900" cy="487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025" y="2630363"/>
            <a:ext cx="966950" cy="124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9013" y="2630363"/>
            <a:ext cx="966950" cy="123022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2" name="Google Shape;352;p54"/>
          <p:cNvGraphicFramePr/>
          <p:nvPr/>
        </p:nvGraphicFramePr>
        <p:xfrm>
          <a:off x="154950" y="3978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{B724E2FE-FD7D-49F5-ACE3-F16EC1786E32}</a:tableStyleId>
              </a:tblPr>
              <a:tblGrid>
                <a:gridCol w="1112550"/>
                <a:gridCol w="1112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sets: 223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events: 150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space: 128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tim: 107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chu: 106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pomsets: 101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ordered: 95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comonoids: 93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state: 91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two: 78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53" name="Google Shape;353;p54"/>
          <p:cNvGraphicFramePr/>
          <p:nvPr/>
        </p:nvGraphicFramePr>
        <p:xfrm>
          <a:off x="3459450" y="3978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{B724E2FE-FD7D-49F5-ACE3-F16EC1786E32}</a:tableStyleId>
              </a:tblPr>
              <a:tblGrid>
                <a:gridCol w="1112550"/>
                <a:gridCol w="1112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messages: 393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state: 312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systems: 288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tokens: 268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decree: 232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ballot: 215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val: 214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processor: 208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tim: 187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events: 173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54" name="Google Shape;35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0200" y="2630375"/>
            <a:ext cx="892591" cy="1249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5" name="Google Shape;355;p54"/>
          <p:cNvGraphicFramePr/>
          <p:nvPr/>
        </p:nvGraphicFramePr>
        <p:xfrm>
          <a:off x="6763950" y="3978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{B724E2FE-FD7D-49F5-ACE3-F16EC1786E32}</a:tableStyleId>
              </a:tblPr>
              <a:tblGrid>
                <a:gridCol w="1112550"/>
                <a:gridCol w="1112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actor: 322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timed: 310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dataflow: 290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processor: 257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firing: 221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function: 203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systems: 195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languages: 193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mod: 191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graph: 190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56" name="Google Shape;356;p54"/>
          <p:cNvPicPr preferRelativeResize="0"/>
          <p:nvPr/>
        </p:nvPicPr>
        <p:blipFill rotWithShape="1">
          <a:blip r:embed="rId6">
            <a:alphaModFix/>
          </a:blip>
          <a:srcRect b="0" l="10698" r="10698" t="0"/>
          <a:stretch/>
        </p:blipFill>
        <p:spPr>
          <a:xfrm>
            <a:off x="2386313" y="171900"/>
            <a:ext cx="966950" cy="1230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7" name="Google Shape;357;p54"/>
          <p:cNvGraphicFramePr/>
          <p:nvPr/>
        </p:nvGraphicFramePr>
        <p:xfrm>
          <a:off x="1780375" y="1500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{B724E2FE-FD7D-49F5-ACE3-F16EC1786E32}</a:tableStyleId>
              </a:tblPr>
              <a:tblGrid>
                <a:gridCol w="1089425"/>
                <a:gridCol w="1089425"/>
              </a:tblGrid>
              <a:tr h="866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agent: 350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dat: 258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sets: 243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systems: 218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variables: 217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program: 194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mod: 184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simulation: 183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datalog: 179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query: 176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58" name="Google Shape;358;p54"/>
          <p:cNvPicPr preferRelativeResize="0"/>
          <p:nvPr/>
        </p:nvPicPr>
        <p:blipFill rotWithShape="1">
          <a:blip r:embed="rId7">
            <a:alphaModFix/>
          </a:blip>
          <a:srcRect b="0" l="12412" r="10199" t="0"/>
          <a:stretch/>
        </p:blipFill>
        <p:spPr>
          <a:xfrm>
            <a:off x="5720788" y="162263"/>
            <a:ext cx="966950" cy="1249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9" name="Google Shape;359;p54"/>
          <p:cNvGraphicFramePr/>
          <p:nvPr/>
        </p:nvGraphicFramePr>
        <p:xfrm>
          <a:off x="5091725" y="1500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{B724E2FE-FD7D-49F5-ACE3-F16EC1786E32}</a:tableStyleId>
              </a:tblPr>
              <a:tblGrid>
                <a:gridCol w="1009050"/>
                <a:gridCol w="12160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stream: 382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seta: 291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ka: 231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dat: 211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function: 198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semantics: 196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languages: 193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expression: 188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input: 186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example: 177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616500" y="251775"/>
            <a:ext cx="85206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20"/>
              <a:t>Topics</a:t>
            </a:r>
            <a:endParaRPr b="1" sz="2020"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616500" y="763575"/>
            <a:ext cx="8520600" cy="6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500"/>
              <a:t>A logical way to organise same type of events together. Analogous to DB Tables</a:t>
            </a:r>
            <a:endParaRPr sz="150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rPr lang="en" sz="1500"/>
              <a:t>All events are published to a topic are immutable. Topic is append only</a:t>
            </a:r>
            <a:endParaRPr sz="1500"/>
          </a:p>
        </p:txBody>
      </p:sp>
      <p:sp>
        <p:nvSpPr>
          <p:cNvPr id="83" name="Google Shape;83;p17"/>
          <p:cNvSpPr txBox="1"/>
          <p:nvPr>
            <p:ph type="title"/>
          </p:nvPr>
        </p:nvSpPr>
        <p:spPr>
          <a:xfrm>
            <a:off x="616500" y="1399275"/>
            <a:ext cx="85206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20"/>
              <a:t>Partitions</a:t>
            </a:r>
            <a:endParaRPr b="1" sz="2020"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616500" y="1911075"/>
            <a:ext cx="8520600" cy="16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500"/>
              <a:t>Partition is a unit of data distribution and parallelism. A topic can have 1 or more partitions. Partitions are replicated.</a:t>
            </a:r>
            <a:endParaRPr sz="150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500"/>
              <a:t>Each partition can be accessed independently and simultaneously by producer and consumer. Kafka provides a total ordering over messages within a partition but not across partitions</a:t>
            </a:r>
            <a:endParaRPr sz="150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rPr lang="en" sz="1500"/>
              <a:t>Each event (record) in a partition has a unique ID called offset which is a monotonically increasing number. Each event is stored in the partition in offset order and is delivered in the same order</a:t>
            </a:r>
            <a:endParaRPr sz="1500"/>
          </a:p>
        </p:txBody>
      </p:sp>
      <p:sp>
        <p:nvSpPr>
          <p:cNvPr id="85" name="Google Shape;85;p17"/>
          <p:cNvSpPr txBox="1"/>
          <p:nvPr>
            <p:ph type="title"/>
          </p:nvPr>
        </p:nvSpPr>
        <p:spPr>
          <a:xfrm>
            <a:off x="616500" y="3522976"/>
            <a:ext cx="85206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20"/>
              <a:t>Broker</a:t>
            </a:r>
            <a:endParaRPr b="1" sz="2020"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616500" y="4034775"/>
            <a:ext cx="8520600" cy="7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 node in the Kafka cluster.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/>
              <a:t>A broker can be a leader or a follower for a particular partition in a topic</a:t>
            </a:r>
            <a:endParaRPr sz="1500"/>
          </a:p>
        </p:txBody>
      </p:sp>
      <p:sp>
        <p:nvSpPr>
          <p:cNvPr id="87" name="Google Shape;87;p17"/>
          <p:cNvSpPr txBox="1"/>
          <p:nvPr/>
        </p:nvSpPr>
        <p:spPr>
          <a:xfrm>
            <a:off x="129525" y="1031700"/>
            <a:ext cx="3792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TERMINOLOGY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2135" y="229274"/>
            <a:ext cx="5328876" cy="225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8228" y="2571750"/>
            <a:ext cx="5752771" cy="24101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/>
        </p:nvSpPr>
        <p:spPr>
          <a:xfrm>
            <a:off x="194275" y="3071300"/>
            <a:ext cx="233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Registering a client to the cluster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95" name="Google Shape;95;p18"/>
          <p:cNvSpPr txBox="1"/>
          <p:nvPr/>
        </p:nvSpPr>
        <p:spPr>
          <a:xfrm>
            <a:off x="194275" y="849150"/>
            <a:ext cx="2331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Kafka Cluster, Brokers, Topics and Partitions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350" y="152400"/>
            <a:ext cx="6719995" cy="4838697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/>
        </p:nvSpPr>
        <p:spPr>
          <a:xfrm>
            <a:off x="222050" y="379275"/>
            <a:ext cx="176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Producer flow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588" y="271050"/>
            <a:ext cx="6372826" cy="46014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 txBox="1"/>
          <p:nvPr/>
        </p:nvSpPr>
        <p:spPr>
          <a:xfrm>
            <a:off x="397800" y="397800"/>
            <a:ext cx="193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Consumer</a:t>
            </a:r>
            <a:r>
              <a:rPr b="1" lang="en" sz="1800">
                <a:solidFill>
                  <a:schemeClr val="dk2"/>
                </a:solidFill>
              </a:rPr>
              <a:t> flow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07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Consumer Group</a:t>
            </a:r>
            <a:endParaRPr b="1"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980250"/>
            <a:ext cx="8520600" cy="11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Consumer group can consist of 1 or more consumers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Load is distributed evenly between consumers of a group and each consumer can process events in parallel. Each partition of the topic is only assigned to 1 consumer in a group. Each consumer can consume from multiple partitions</a:t>
            </a:r>
            <a:endParaRPr/>
          </a:p>
        </p:txBody>
      </p:sp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215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Group Coordinator</a:t>
            </a:r>
            <a:endParaRPr b="1"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2731650"/>
            <a:ext cx="8520600" cy="20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/>
              <a:t>Is a broker with the following responsibility:</a:t>
            </a:r>
            <a:endParaRPr sz="1650"/>
          </a:p>
          <a:p>
            <a:pPr indent="-333375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50"/>
              <a:buChar char="●"/>
            </a:pPr>
            <a:r>
              <a:rPr lang="en" sz="1650"/>
              <a:t>Coordinate consumers in a group</a:t>
            </a:r>
            <a:endParaRPr sz="1650"/>
          </a:p>
          <a:p>
            <a:pPr indent="-3333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" sz="1650"/>
              <a:t>Coordinate assignment of workload to group members</a:t>
            </a:r>
            <a:endParaRPr sz="165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50"/>
              <a:t>__consumer_offsets topic is used to store metadata about a consumer group. This topic will have multiple partitions spanning across brokers. Group coordinator is decided by the leader of the partition the consumer group ID hashes into</a:t>
            </a:r>
            <a:endParaRPr sz="165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